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3" r:id="rId6"/>
    <p:sldId id="275" r:id="rId7"/>
    <p:sldId id="274" r:id="rId8"/>
    <p:sldId id="277" r:id="rId9"/>
    <p:sldId id="276" r:id="rId10"/>
    <p:sldId id="278" r:id="rId11"/>
    <p:sldId id="279" r:id="rId12"/>
    <p:sldId id="280" r:id="rId13"/>
    <p:sldId id="281" r:id="rId14"/>
    <p:sldId id="283" r:id="rId15"/>
    <p:sldId id="282" r:id="rId16"/>
    <p:sldId id="284" r:id="rId17"/>
    <p:sldId id="286" r:id="rId18"/>
    <p:sldId id="287" r:id="rId19"/>
    <p:sldId id="272" r:id="rId20"/>
    <p:sldId id="270" r:id="rId21"/>
    <p:sldId id="271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2F10-7511-421B-88BD-450D020F3A87}" type="datetimeFigureOut">
              <a:rPr lang="es-ES" smtClean="0"/>
              <a:pPr/>
              <a:t>21/02/2016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CDC1-F68F-427E-90A9-D8B6FA5B42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2F10-7511-421B-88BD-450D020F3A87}" type="datetimeFigureOut">
              <a:rPr lang="es-ES" smtClean="0"/>
              <a:pPr/>
              <a:t>21/02/2016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CDC1-F68F-427E-90A9-D8B6FA5B42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2F10-7511-421B-88BD-450D020F3A87}" type="datetimeFigureOut">
              <a:rPr lang="es-ES" smtClean="0"/>
              <a:pPr/>
              <a:t>21/02/2016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CDC1-F68F-427E-90A9-D8B6FA5B42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2F10-7511-421B-88BD-450D020F3A87}" type="datetimeFigureOut">
              <a:rPr lang="es-ES" smtClean="0"/>
              <a:pPr/>
              <a:t>21/02/2016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CDC1-F68F-427E-90A9-D8B6FA5B42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2F10-7511-421B-88BD-450D020F3A87}" type="datetimeFigureOut">
              <a:rPr lang="es-ES" smtClean="0"/>
              <a:pPr/>
              <a:t>21/02/2016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CDC1-F68F-427E-90A9-D8B6FA5B42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2F10-7511-421B-88BD-450D020F3A87}" type="datetimeFigureOut">
              <a:rPr lang="es-ES" smtClean="0"/>
              <a:pPr/>
              <a:t>21/02/2016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CDC1-F68F-427E-90A9-D8B6FA5B42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2F10-7511-421B-88BD-450D020F3A87}" type="datetimeFigureOut">
              <a:rPr lang="es-ES" smtClean="0"/>
              <a:pPr/>
              <a:t>21/02/2016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CDC1-F68F-427E-90A9-D8B6FA5B42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2F10-7511-421B-88BD-450D020F3A87}" type="datetimeFigureOut">
              <a:rPr lang="es-ES" smtClean="0"/>
              <a:pPr/>
              <a:t>21/02/2016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CDC1-F68F-427E-90A9-D8B6FA5B42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2F10-7511-421B-88BD-450D020F3A87}" type="datetimeFigureOut">
              <a:rPr lang="es-ES" smtClean="0"/>
              <a:pPr/>
              <a:t>21/02/2016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CDC1-F68F-427E-90A9-D8B6FA5B42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2F10-7511-421B-88BD-450D020F3A87}" type="datetimeFigureOut">
              <a:rPr lang="es-ES" smtClean="0"/>
              <a:pPr/>
              <a:t>21/02/2016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CDC1-F68F-427E-90A9-D8B6FA5B42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2F10-7511-421B-88BD-450D020F3A87}" type="datetimeFigureOut">
              <a:rPr lang="es-ES" smtClean="0"/>
              <a:pPr/>
              <a:t>21/02/2016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CDC1-F68F-427E-90A9-D8B6FA5B42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F2F10-7511-421B-88BD-450D020F3A87}" type="datetimeFigureOut">
              <a:rPr lang="es-ES" smtClean="0"/>
              <a:pPr/>
              <a:t>21/02/2016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FCDC1-F68F-427E-90A9-D8B6FA5B42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2555776" cy="6858000"/>
          </a:xfrm>
          <a:prstGeom prst="rect">
            <a:avLst/>
          </a:prstGeom>
          <a:solidFill>
            <a:srgbClr val="AB2F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2556787" y="285728"/>
            <a:ext cx="658721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18415" cmpd="sng">
                  <a:noFill/>
                  <a:prstDash val="solid"/>
                </a:ln>
                <a:ea typeface="Adobe Gothic Std B" pitchFamily="34" charset="-128"/>
                <a:cs typeface="Shonar Bangla" panose="020B0502040204020203" pitchFamily="34" charset="0"/>
              </a:rPr>
              <a:t>REUNIÓN</a:t>
            </a:r>
            <a:r>
              <a:rPr lang="es-ES" sz="6000" b="1" cap="none" spc="0" dirty="0" smtClean="0">
                <a:ln w="18415" cmpd="sng">
                  <a:noFill/>
                  <a:prstDash val="solid"/>
                </a:ln>
                <a:ea typeface="Adobe Gothic Std B" pitchFamily="34" charset="-128"/>
              </a:rPr>
              <a:t> </a:t>
            </a:r>
            <a:r>
              <a:rPr lang="es-ES" sz="6000" b="1" cap="none" spc="0" dirty="0" smtClean="0">
                <a:ln w="18415" cmpd="sng">
                  <a:noFill/>
                  <a:prstDash val="solid"/>
                </a:ln>
                <a:ea typeface="Adobe Gothic Std B" pitchFamily="34" charset="-128"/>
                <a:cs typeface="Shonar Bangla" panose="020B0502040204020203" pitchFamily="34" charset="0"/>
              </a:rPr>
              <a:t>DE PADRES</a:t>
            </a:r>
            <a:endParaRPr lang="es-ES" sz="6000" b="1" cap="none" spc="0" dirty="0">
              <a:ln w="18415" cmpd="sng">
                <a:noFill/>
                <a:prstDash val="solid"/>
              </a:ln>
              <a:ea typeface="Adobe Gothic Std B" pitchFamily="34" charset="-128"/>
              <a:cs typeface="Shonar Bangla" panose="020B0502040204020203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3429000"/>
            <a:ext cx="26431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RONDA</a:t>
            </a:r>
          </a:p>
          <a:p>
            <a:pPr algn="ctr"/>
            <a:r>
              <a:rPr lang="es-E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SOLAR</a:t>
            </a:r>
            <a:endParaRPr lang="es-ES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lvl="1" algn="ctr"/>
            <a:r>
              <a:rPr lang="es-ES" sz="4800" b="1" dirty="0" smtClean="0">
                <a:ln w="12700">
                  <a:solidFill>
                    <a:schemeClr val="bg1"/>
                  </a:solidFill>
                </a:ln>
              </a:rPr>
              <a:t>2015</a:t>
            </a:r>
          </a:p>
          <a:p>
            <a:pPr lvl="1" algn="ctr"/>
            <a:r>
              <a:rPr lang="es-ES" sz="4800" b="1" dirty="0" smtClean="0">
                <a:ln w="12700">
                  <a:solidFill>
                    <a:schemeClr val="bg1"/>
                  </a:solidFill>
                </a:ln>
              </a:rPr>
              <a:t>2016</a:t>
            </a:r>
            <a:endParaRPr lang="es-ES" sz="4800" b="1" dirty="0">
              <a:ln w="12700">
                <a:solidFill>
                  <a:schemeClr val="bg1"/>
                </a:solidFill>
              </a:ln>
            </a:endParaRPr>
          </a:p>
        </p:txBody>
      </p:sp>
      <p:pic>
        <p:nvPicPr>
          <p:cNvPr id="9" name="8 Imagen" descr="Logo vectorizado transparente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56"/>
            <a:ext cx="2704242" cy="1911779"/>
          </a:xfrm>
          <a:prstGeom prst="rect">
            <a:avLst/>
          </a:prstGeom>
        </p:spPr>
      </p:pic>
      <p:pic>
        <p:nvPicPr>
          <p:cNvPr id="8" name="7 Imagen" descr="IMG_8946.JPG"/>
          <p:cNvPicPr>
            <a:picLocks noChangeAspect="1"/>
          </p:cNvPicPr>
          <p:nvPr/>
        </p:nvPicPr>
        <p:blipFill>
          <a:blip r:embed="rId3" cstate="print"/>
          <a:srcRect l="6000"/>
          <a:stretch>
            <a:fillRect/>
          </a:stretch>
        </p:blipFill>
        <p:spPr>
          <a:xfrm>
            <a:off x="2596742" y="2214554"/>
            <a:ext cx="6547257" cy="46434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652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2555776" cy="6858000"/>
          </a:xfrm>
          <a:prstGeom prst="rect">
            <a:avLst/>
          </a:prstGeom>
          <a:solidFill>
            <a:srgbClr val="FFFF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3608" y="439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 smtClean="0">
                <a:solidFill>
                  <a:schemeClr val="bg1"/>
                </a:solidFill>
                <a:latin typeface="Humnst777 Lt BT" panose="020B0402030504020204" pitchFamily="34" charset="0"/>
                <a:ea typeface="ＭＳ Ｐゴシック" pitchFamily="34" charset="-128"/>
              </a:rPr>
              <a:t>SITIO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 descr="Logo vectorizado transparente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428728" y="43966"/>
            <a:ext cx="7572428" cy="102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SAN JORGE FEDERATIVO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5316" y="1484784"/>
            <a:ext cx="24482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1.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ROS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>
                <a:ea typeface="ＭＳ Ｐゴシック" pitchFamily="34" charset="-128"/>
              </a:rPr>
              <a:t>2. </a:t>
            </a:r>
            <a:r>
              <a:rPr lang="es-ES" altLang="es-ES" b="1" dirty="0" smtClean="0">
                <a:ea typeface="ＭＳ Ｐゴシック" pitchFamily="34" charset="-128"/>
              </a:rPr>
              <a:t>San Jorge Federativo</a:t>
            </a:r>
            <a:endParaRPr lang="es-ES" altLang="es-ES" b="1" dirty="0"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3.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Acampada de Primavera/XXXIV Aniversario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4.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Verbena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5.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Parroquia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6. RR&amp;PP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7.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Reunión por ramas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571736" y="1142984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 ADICIONAL</a:t>
            </a:r>
            <a:endParaRPr lang="es-ES" sz="4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500298" y="1928802"/>
            <a:ext cx="65008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800" dirty="0" smtClean="0"/>
              <a:t> El parque cerrará a las 20:00.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/>
              <a:t> Vigilancia propia.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/>
              <a:t> No se podrá entrar ni salir.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/>
              <a:t> Habrá WC portátiles, equipo médico y protección civil.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/>
              <a:t> </a:t>
            </a:r>
            <a:r>
              <a:rPr lang="es-ES" sz="2800" u="sng" dirty="0" smtClean="0"/>
              <a:t>Hay que ir uniformado en todo momento</a:t>
            </a:r>
            <a:r>
              <a:rPr lang="es-ES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/>
              <a:t> </a:t>
            </a:r>
            <a:r>
              <a:rPr lang="es-ES" sz="2800" u="sng" dirty="0" smtClean="0"/>
              <a:t>La comida del sábado deberá ir aparte, no en la mochila </a:t>
            </a:r>
            <a:r>
              <a:rPr lang="es-ES" sz="2800" dirty="0" smtClean="0"/>
              <a:t>(las mochilas se dejan en la Plaza Nueva).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/>
              <a:t> Buen comportamiento y colaboración con los Responsables.</a:t>
            </a:r>
          </a:p>
        </p:txBody>
      </p:sp>
    </p:spTree>
    <p:extLst>
      <p:ext uri="{BB962C8B-B14F-4D97-AF65-F5344CB8AC3E}">
        <p14:creationId xmlns="" xmlns:p14="http://schemas.microsoft.com/office/powerpoint/2010/main" val="3691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2555776" cy="6858000"/>
          </a:xfrm>
          <a:prstGeom prst="rect">
            <a:avLst/>
          </a:prstGeom>
          <a:solidFill>
            <a:srgbClr val="FFFF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3608" y="439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 smtClean="0">
                <a:solidFill>
                  <a:schemeClr val="bg1"/>
                </a:solidFill>
                <a:latin typeface="Humnst777 Lt BT" panose="020B0402030504020204" pitchFamily="34" charset="0"/>
                <a:ea typeface="ＭＳ Ｐゴシック" pitchFamily="34" charset="-128"/>
              </a:rPr>
              <a:t>SITIO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 descr="Logo vectorizado transparente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428728" y="43966"/>
            <a:ext cx="7572428" cy="102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ACAMPADA DE PRIMAVERA </a:t>
            </a:r>
          </a:p>
          <a:p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XXXIV ANIVERSARIO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5316" y="1484784"/>
            <a:ext cx="24482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1.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ROS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2.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San Jorge Federativo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>
                <a:ea typeface="ＭＳ Ｐゴシック" pitchFamily="34" charset="-128"/>
              </a:rPr>
              <a:t>3. </a:t>
            </a:r>
            <a:r>
              <a:rPr lang="es-ES" altLang="es-ES" b="1" dirty="0" smtClean="0">
                <a:ea typeface="ＭＳ Ｐゴシック" pitchFamily="34" charset="-128"/>
              </a:rPr>
              <a:t>Acampada de Primavera/XXXIV Aniversario</a:t>
            </a:r>
            <a:endParaRPr lang="es-ES" altLang="es-ES" b="1" dirty="0"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4.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Verbena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5.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Parroquia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6. RR&amp;PP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7.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Reunión por ramas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857620" y="1857364"/>
            <a:ext cx="4000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S" sz="4400" b="1" dirty="0" smtClean="0">
                <a:solidFill>
                  <a:srgbClr val="0000CC"/>
                </a:solidFill>
                <a:ea typeface="ＭＳ Ｐゴシック" pitchFamily="34" charset="-128"/>
              </a:rPr>
              <a:t>12-13 de marzo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2500298" y="1285860"/>
            <a:ext cx="6643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S" sz="3600" b="1" dirty="0" smtClean="0">
                <a:solidFill>
                  <a:srgbClr val="7030A0"/>
                </a:solidFill>
                <a:ea typeface="ＭＳ Ｐゴシック" pitchFamily="34" charset="-128"/>
              </a:rPr>
              <a:t>GRUPO VII + PADRES + ANTIGUOS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3071802" y="2500306"/>
            <a:ext cx="55721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S" sz="4400" b="1" dirty="0" smtClean="0">
                <a:solidFill>
                  <a:srgbClr val="008000"/>
                </a:solidFill>
                <a:ea typeface="ＭＳ Ｐゴシック" pitchFamily="34" charset="-128"/>
              </a:rPr>
              <a:t>Campano (Chiclana)</a:t>
            </a:r>
          </a:p>
        </p:txBody>
      </p:sp>
      <p:pic>
        <p:nvPicPr>
          <p:cNvPr id="16" name="15 Imagen" descr="1459672_559773320806952_534808975414580161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3214686"/>
            <a:ext cx="5286412" cy="35022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1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2555776" cy="6858000"/>
          </a:xfrm>
          <a:prstGeom prst="rect">
            <a:avLst/>
          </a:prstGeom>
          <a:solidFill>
            <a:srgbClr val="FFFF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3608" y="439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 smtClean="0">
                <a:solidFill>
                  <a:schemeClr val="bg1"/>
                </a:solidFill>
                <a:latin typeface="Humnst777 Lt BT" panose="020B0402030504020204" pitchFamily="34" charset="0"/>
                <a:ea typeface="ＭＳ Ｐゴシック" pitchFamily="34" charset="-128"/>
              </a:rPr>
              <a:t>SITIO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 descr="Logo vectorizado transparente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428728" y="43966"/>
            <a:ext cx="7572428" cy="102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ACAMPADA DE PRIMAVERA </a:t>
            </a:r>
          </a:p>
          <a:p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XXXIV ANIVERSARIO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5316" y="1484784"/>
            <a:ext cx="24482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1.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ROS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2.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San Jorge Federativo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>
                <a:ea typeface="ＭＳ Ｐゴシック" pitchFamily="34" charset="-128"/>
              </a:rPr>
              <a:t>3. </a:t>
            </a:r>
            <a:r>
              <a:rPr lang="es-ES" altLang="es-ES" b="1" dirty="0" smtClean="0">
                <a:ea typeface="ＭＳ Ｐゴシック" pitchFamily="34" charset="-128"/>
              </a:rPr>
              <a:t>Acampada de Primavera/XXXIV Aniversario</a:t>
            </a:r>
            <a:endParaRPr lang="es-ES" altLang="es-ES" b="1" dirty="0"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4.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Verbena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5.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Parroquia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6. RR&amp;PP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7.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Reunión por ramas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857488" y="1214422"/>
            <a:ext cx="5715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TRANSPORTE Y PRESUPUESTO</a:t>
            </a:r>
            <a:endParaRPr lang="es-ES" sz="48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500298" y="3000372"/>
            <a:ext cx="66437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b="1" dirty="0" smtClean="0"/>
              <a:t> Los niños van en autobús. Los padres como quieran (en el bus de grupo o en coche particular).</a:t>
            </a:r>
          </a:p>
          <a:p>
            <a:pPr>
              <a:buFont typeface="Arial" pitchFamily="34" charset="0"/>
              <a:buChar char="•"/>
            </a:pPr>
            <a:r>
              <a:rPr lang="es-ES" sz="2400" b="1" dirty="0" smtClean="0"/>
              <a:t> </a:t>
            </a:r>
            <a:r>
              <a:rPr lang="es-ES" sz="2400" b="1" dirty="0" smtClean="0">
                <a:solidFill>
                  <a:srgbClr val="008000"/>
                </a:solidFill>
              </a:rPr>
              <a:t>Confirmar asistencia antes del 29 de febrero y si van en coche o llevan coche.</a:t>
            </a:r>
          </a:p>
          <a:p>
            <a:pPr>
              <a:buFont typeface="Arial" pitchFamily="34" charset="0"/>
              <a:buChar char="•"/>
            </a:pPr>
            <a:r>
              <a:rPr lang="es-ES" sz="2400" b="1" dirty="0" smtClean="0"/>
              <a:t> </a:t>
            </a:r>
            <a:r>
              <a:rPr lang="es-ES" sz="2400" b="1" dirty="0" smtClean="0">
                <a:solidFill>
                  <a:srgbClr val="C00000"/>
                </a:solidFill>
              </a:rPr>
              <a:t>Último día para pagar: 8 de marzo.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500298" y="5500702"/>
            <a:ext cx="6643702" cy="1143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altLang="es-ES" sz="6400" b="1" dirty="0" smtClean="0">
                <a:solidFill>
                  <a:srgbClr val="0000CC"/>
                </a:solidFill>
                <a:ea typeface="ＭＳ Ｐゴシック" pitchFamily="34" charset="-128"/>
              </a:rPr>
              <a:t>PRECIO: ??? </a:t>
            </a:r>
          </a:p>
          <a:p>
            <a:pPr marL="0" indent="0" algn="ctr">
              <a:buNone/>
            </a:pPr>
            <a:r>
              <a:rPr lang="es-ES" altLang="es-ES" sz="2800" b="1" dirty="0" smtClean="0">
                <a:solidFill>
                  <a:srgbClr val="0000CC"/>
                </a:solidFill>
                <a:ea typeface="ＭＳ Ｐゴシック" pitchFamily="34" charset="-128"/>
              </a:rPr>
              <a:t>(avisaremos por email y web cuando sepamos la asistencia)</a:t>
            </a:r>
            <a:endParaRPr lang="es-ES" altLang="es-ES" sz="2800" dirty="0" smtClean="0">
              <a:solidFill>
                <a:srgbClr val="000099"/>
              </a:solidFill>
              <a:ea typeface="ＭＳ Ｐゴシック" pitchFamily="34" charset="-128"/>
            </a:endParaRPr>
          </a:p>
          <a:p>
            <a:pPr>
              <a:buFontTx/>
              <a:buNone/>
            </a:pPr>
            <a:endParaRPr lang="es-ES" altLang="es-ES" dirty="0" smtClean="0">
              <a:solidFill>
                <a:srgbClr val="000099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1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2555776" cy="6858000"/>
          </a:xfrm>
          <a:prstGeom prst="rect">
            <a:avLst/>
          </a:prstGeom>
          <a:solidFill>
            <a:srgbClr val="FFFF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3608" y="439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 smtClean="0">
                <a:solidFill>
                  <a:schemeClr val="bg1"/>
                </a:solidFill>
                <a:latin typeface="Humnst777 Lt BT" panose="020B0402030504020204" pitchFamily="34" charset="0"/>
                <a:ea typeface="ＭＳ Ｐゴシック" pitchFamily="34" charset="-128"/>
              </a:rPr>
              <a:t>SITIO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 descr="Logo vectorizado transparente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5316" y="1484784"/>
            <a:ext cx="24482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1.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ROS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2.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San Jorge Federativo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>
                <a:ea typeface="ＭＳ Ｐゴシック" pitchFamily="34" charset="-128"/>
              </a:rPr>
              <a:t>3. </a:t>
            </a:r>
            <a:r>
              <a:rPr lang="es-ES" altLang="es-ES" b="1" dirty="0" smtClean="0">
                <a:ea typeface="ＭＳ Ｐゴシック" pitchFamily="34" charset="-128"/>
              </a:rPr>
              <a:t>Acampada de Primavera/XXXIV Aniversario</a:t>
            </a:r>
            <a:endParaRPr lang="es-ES" altLang="es-ES" b="1" dirty="0"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4.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Verbena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5.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Parroquia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6. RR&amp;PP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7.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Reunión por ramas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4" name="13 CuadroTexto"/>
          <p:cNvSpPr txBox="1"/>
          <p:nvPr/>
        </p:nvSpPr>
        <p:spPr>
          <a:xfrm rot="16200000">
            <a:off x="1032572" y="3477849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HORARIO</a:t>
            </a:r>
            <a:endParaRPr lang="es-ES" sz="48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3571868" y="252831"/>
          <a:ext cx="5072097" cy="6605169"/>
        </p:xfrm>
        <a:graphic>
          <a:graphicData uri="http://schemas.openxmlformats.org/drawingml/2006/table">
            <a:tbl>
              <a:tblPr/>
              <a:tblGrid>
                <a:gridCol w="544742"/>
                <a:gridCol w="2222594"/>
                <a:gridCol w="2304761"/>
              </a:tblGrid>
              <a:tr h="155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HORA</a:t>
                      </a:r>
                      <a:endParaRPr lang="es-E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cap="all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sábado</a:t>
                      </a:r>
                      <a:endParaRPr lang="es-E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cap="all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DOMINGO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46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8.30</a:t>
                      </a:r>
                      <a:endParaRPr lang="es-E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latin typeface="+mn-lt"/>
                          <a:ea typeface="Times New Roman"/>
                          <a:cs typeface="Arial"/>
                        </a:rPr>
                        <a:t>Greco</a:t>
                      </a:r>
                      <a:endParaRPr lang="es-E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91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9.00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+mn-lt"/>
                          <a:ea typeface="Times New Roman"/>
                          <a:cs typeface="Arial"/>
                        </a:rPr>
                        <a:t>Viaje</a:t>
                      </a:r>
                      <a:endParaRPr lang="es-E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n-lt"/>
                          <a:ea typeface="Times New Roman"/>
                          <a:cs typeface="Arial"/>
                        </a:rPr>
                        <a:t>Diana</a:t>
                      </a:r>
                      <a:endParaRPr lang="es-E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1857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9.30</a:t>
                      </a:r>
                      <a:endParaRPr lang="es-E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9573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+mn-lt"/>
                          <a:ea typeface="Times New Roman"/>
                          <a:cs typeface="Arial"/>
                        </a:rPr>
                        <a:t>Aseo y desayuno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10.00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1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10.30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+mn-lt"/>
                          <a:ea typeface="Times New Roman"/>
                          <a:cs typeface="Arial"/>
                        </a:rPr>
                        <a:t>Llegada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Arial"/>
                        </a:rPr>
                        <a:t>Actividades </a:t>
                      </a:r>
                      <a:endParaRPr lang="es-ES" sz="1800" b="1" dirty="0" smtClean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Arial"/>
                        </a:rPr>
                        <a:t>por </a:t>
                      </a:r>
                      <a:r>
                        <a:rPr lang="es-ES" sz="18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Arial"/>
                        </a:rPr>
                        <a:t>ramas</a:t>
                      </a:r>
                      <a:endParaRPr lang="es-ES" sz="1800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11.00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latin typeface="+mn-lt"/>
                          <a:ea typeface="Times New Roman"/>
                          <a:cs typeface="Arial"/>
                        </a:rPr>
                        <a:t>Desayuno</a:t>
                      </a:r>
                      <a:endParaRPr lang="es-E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1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11.30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+mn-lt"/>
                          <a:ea typeface="Times New Roman"/>
                          <a:cs typeface="Arial"/>
                        </a:rPr>
                        <a:t>Bienvenida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5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12.00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+mn-lt"/>
                          <a:ea typeface="Times New Roman"/>
                          <a:cs typeface="Arial"/>
                        </a:rPr>
                        <a:t>Montaje</a:t>
                      </a:r>
                      <a:endParaRPr lang="es-E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1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12.30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1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13.00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Arial"/>
                        </a:rPr>
                        <a:t>Gymkhana</a:t>
                      </a:r>
                      <a:r>
                        <a:rPr lang="es-ES" sz="1800" b="1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de grupo</a:t>
                      </a:r>
                      <a:endParaRPr lang="es-ES" sz="1800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Arial"/>
                        </a:rPr>
                        <a:t>Preparación de misa</a:t>
                      </a:r>
                      <a:endParaRPr lang="es-ES" sz="1400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5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13.30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b="1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Arial"/>
                        </a:rPr>
                        <a:t>Misa</a:t>
                      </a:r>
                      <a:endParaRPr lang="es-ES" sz="2000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14.00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67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14.30</a:t>
                      </a:r>
                      <a:endParaRPr lang="es-E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latin typeface="+mn-lt"/>
                          <a:ea typeface="Times New Roman"/>
                          <a:cs typeface="Arial"/>
                        </a:rPr>
                        <a:t>Comida y tiempo libre</a:t>
                      </a:r>
                      <a:endParaRPr lang="es-E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latin typeface="+mn-lt"/>
                          <a:ea typeface="Times New Roman"/>
                          <a:cs typeface="Arial"/>
                        </a:rPr>
                        <a:t>Comida </a:t>
                      </a:r>
                      <a:r>
                        <a:rPr lang="es-ES" sz="1600" b="1" dirty="0" smtClean="0">
                          <a:latin typeface="+mn-lt"/>
                          <a:ea typeface="Times New Roman"/>
                          <a:cs typeface="Arial"/>
                        </a:rPr>
                        <a:t>y </a:t>
                      </a:r>
                      <a:r>
                        <a:rPr lang="es-ES" sz="1600" b="1" dirty="0">
                          <a:latin typeface="+mn-lt"/>
                          <a:ea typeface="Times New Roman"/>
                          <a:cs typeface="Arial"/>
                        </a:rPr>
                        <a:t>tiempo libre</a:t>
                      </a:r>
                      <a:endParaRPr lang="es-E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1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16.30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Arial"/>
                        </a:rPr>
                        <a:t>Preparación de Fuego</a:t>
                      </a:r>
                      <a:endParaRPr lang="es-ES" sz="1600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>
                          <a:latin typeface="+mn-lt"/>
                          <a:ea typeface="Times New Roman"/>
                          <a:cs typeface="Arial"/>
                        </a:rPr>
                        <a:t>Recogida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1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17.00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>
                          <a:latin typeface="+mn-lt"/>
                          <a:ea typeface="Times New Roman"/>
                          <a:cs typeface="Times New Roman"/>
                        </a:rPr>
                        <a:t>Adiós Scout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55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17.30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latin typeface="+mn-lt"/>
                          <a:ea typeface="Times New Roman"/>
                          <a:cs typeface="Arial"/>
                        </a:rPr>
                        <a:t>Viaje</a:t>
                      </a:r>
                      <a:endParaRPr lang="es-E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18.00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5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18.30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+mn-lt"/>
                          <a:ea typeface="Times New Roman"/>
                          <a:cs typeface="Times New Roman"/>
                        </a:rPr>
                        <a:t>Merienda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1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19.00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Arial"/>
                        </a:rPr>
                        <a:t>Fuego</a:t>
                      </a:r>
                      <a:endParaRPr lang="es-ES" sz="2400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+mn-lt"/>
                          <a:ea typeface="Times New Roman"/>
                          <a:cs typeface="Arial"/>
                        </a:rPr>
                        <a:t>Llegada a Greco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19.30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endParaRPr lang="es-E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155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20.00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20.30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5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21.00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+mn-lt"/>
                          <a:ea typeface="Times New Roman"/>
                          <a:cs typeface="Arial"/>
                        </a:rPr>
                        <a:t>Cena</a:t>
                      </a:r>
                      <a:endParaRPr lang="es-E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21.30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5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22.00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Arial"/>
                        </a:rPr>
                        <a:t>Fuego y guitarreo</a:t>
                      </a:r>
                      <a:endParaRPr lang="es-ES" sz="1800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5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22.30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5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23.00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2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23.30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1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24.00</a:t>
                      </a:r>
                      <a:endParaRPr lang="es-E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+mn-lt"/>
                          <a:ea typeface="Times New Roman"/>
                          <a:cs typeface="Arial"/>
                        </a:rPr>
                        <a:t>Silencio</a:t>
                      </a:r>
                      <a:endParaRPr lang="es-E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656" marR="35656" marT="0" marB="0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16 Rectángulo"/>
          <p:cNvSpPr/>
          <p:nvPr/>
        </p:nvSpPr>
        <p:spPr>
          <a:xfrm>
            <a:off x="0" y="6000768"/>
            <a:ext cx="3571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2800" b="1" dirty="0" smtClean="0">
                <a:solidFill>
                  <a:srgbClr val="0000CC"/>
                </a:solidFill>
                <a:ea typeface="ＭＳ Ｐゴシック" pitchFamily="34" charset="-128"/>
              </a:rPr>
              <a:t>* comida del domingo</a:t>
            </a:r>
          </a:p>
        </p:txBody>
      </p:sp>
    </p:spTree>
    <p:extLst>
      <p:ext uri="{BB962C8B-B14F-4D97-AF65-F5344CB8AC3E}">
        <p14:creationId xmlns="" xmlns:p14="http://schemas.microsoft.com/office/powerpoint/2010/main" val="3691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2555776" cy="6858000"/>
          </a:xfrm>
          <a:prstGeom prst="rect">
            <a:avLst/>
          </a:prstGeom>
          <a:solidFill>
            <a:srgbClr val="FFFF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3608" y="439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 smtClean="0">
                <a:solidFill>
                  <a:schemeClr val="bg1"/>
                </a:solidFill>
                <a:latin typeface="Humnst777 Lt BT" panose="020B0402030504020204" pitchFamily="34" charset="0"/>
                <a:ea typeface="ＭＳ Ｐゴシック" pitchFamily="34" charset="-128"/>
              </a:rPr>
              <a:t>SITIO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 descr="Logo vectorizado transparente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5316" y="1484784"/>
            <a:ext cx="24482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1.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ROS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>
                <a:ea typeface="ＭＳ Ｐゴシック" pitchFamily="34" charset="-128"/>
              </a:rPr>
              <a:t>2. </a:t>
            </a:r>
            <a:r>
              <a:rPr lang="es-ES" altLang="es-ES" b="1" dirty="0" smtClean="0">
                <a:ea typeface="ＭＳ Ｐゴシック" pitchFamily="34" charset="-128"/>
              </a:rPr>
              <a:t>San Jorge Federativo</a:t>
            </a:r>
            <a:endParaRPr lang="es-ES" altLang="es-ES" b="1" dirty="0"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3.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Acampada de Primavera/XXXIV Aniversario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4.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Verbena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5.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Parroquia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6. RR&amp;PP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7.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Reunión por ramas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643306" y="1071546"/>
            <a:ext cx="4714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ME LLEVO</a:t>
            </a:r>
            <a:endParaRPr lang="es-ES" sz="4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500298" y="1643050"/>
            <a:ext cx="65008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600" b="1" dirty="0" smtClean="0">
                <a:solidFill>
                  <a:srgbClr val="002060"/>
                </a:solidFill>
              </a:rPr>
              <a:t> Saco</a:t>
            </a:r>
          </a:p>
          <a:p>
            <a:pPr>
              <a:buFont typeface="Arial" pitchFamily="34" charset="0"/>
              <a:buChar char="•"/>
            </a:pPr>
            <a:r>
              <a:rPr lang="es-ES" sz="2600" b="1" dirty="0" smtClean="0">
                <a:solidFill>
                  <a:srgbClr val="008000"/>
                </a:solidFill>
              </a:rPr>
              <a:t> Aislante</a:t>
            </a:r>
          </a:p>
          <a:p>
            <a:pPr>
              <a:buFont typeface="Arial" pitchFamily="34" charset="0"/>
              <a:buChar char="•"/>
            </a:pPr>
            <a:r>
              <a:rPr lang="es-ES" sz="2600" b="1" dirty="0" smtClean="0">
                <a:solidFill>
                  <a:srgbClr val="002060"/>
                </a:solidFill>
              </a:rPr>
              <a:t> Mochila</a:t>
            </a:r>
          </a:p>
          <a:p>
            <a:pPr>
              <a:buFont typeface="Arial" pitchFamily="34" charset="0"/>
              <a:buChar char="•"/>
            </a:pPr>
            <a:r>
              <a:rPr lang="es-ES" sz="2600" b="1" dirty="0" smtClean="0"/>
              <a:t> </a:t>
            </a:r>
            <a:r>
              <a:rPr lang="es-ES" sz="2600" b="1" dirty="0" smtClean="0">
                <a:solidFill>
                  <a:srgbClr val="008000"/>
                </a:solidFill>
              </a:rPr>
              <a:t>Camisa y pañoleta</a:t>
            </a:r>
          </a:p>
          <a:p>
            <a:pPr>
              <a:buFont typeface="Arial" pitchFamily="34" charset="0"/>
              <a:buChar char="•"/>
            </a:pPr>
            <a:r>
              <a:rPr lang="es-ES" sz="2600" b="1" dirty="0" smtClean="0"/>
              <a:t> </a:t>
            </a:r>
            <a:r>
              <a:rPr lang="es-ES" sz="2600" b="1" dirty="0" smtClean="0">
                <a:solidFill>
                  <a:srgbClr val="002060"/>
                </a:solidFill>
              </a:rPr>
              <a:t>Comida (2 desayunos, 2 almuerzos, 1 merienda, 1 cena)</a:t>
            </a:r>
          </a:p>
          <a:p>
            <a:pPr>
              <a:buFont typeface="Arial" pitchFamily="34" charset="0"/>
              <a:buChar char="•"/>
            </a:pPr>
            <a:r>
              <a:rPr lang="es-ES" sz="2600" b="1" dirty="0" smtClean="0">
                <a:solidFill>
                  <a:srgbClr val="002060"/>
                </a:solidFill>
              </a:rPr>
              <a:t> Bolsa de aseo</a:t>
            </a:r>
          </a:p>
          <a:p>
            <a:pPr>
              <a:buFont typeface="Arial" pitchFamily="34" charset="0"/>
              <a:buChar char="•"/>
            </a:pPr>
            <a:r>
              <a:rPr lang="es-ES" sz="2600" b="1" dirty="0" smtClean="0">
                <a:solidFill>
                  <a:srgbClr val="002060"/>
                </a:solidFill>
              </a:rPr>
              <a:t> Una muda de repuesto</a:t>
            </a:r>
          </a:p>
          <a:p>
            <a:pPr>
              <a:buFont typeface="Arial" pitchFamily="34" charset="0"/>
              <a:buChar char="•"/>
            </a:pPr>
            <a:r>
              <a:rPr lang="es-ES" sz="2600" b="1" dirty="0" smtClean="0">
                <a:solidFill>
                  <a:srgbClr val="008000"/>
                </a:solidFill>
              </a:rPr>
              <a:t> Autorización firmada</a:t>
            </a: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>
          <a:xfrm>
            <a:off x="2571736" y="5286388"/>
            <a:ext cx="6572595" cy="158115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ES" sz="2400" b="1" u="sng" kern="0" dirty="0">
                <a:solidFill>
                  <a:schemeClr val="bg1"/>
                </a:solidFill>
                <a:latin typeface="+mn-lt"/>
              </a:rPr>
              <a:t>No </a:t>
            </a:r>
            <a:r>
              <a:rPr lang="es-ES" sz="2400" b="1" u="sng" kern="0" dirty="0" smtClean="0">
                <a:solidFill>
                  <a:schemeClr val="bg1"/>
                </a:solidFill>
                <a:latin typeface="+mn-lt"/>
              </a:rPr>
              <a:t>llevar…</a:t>
            </a:r>
            <a:endParaRPr lang="es-ES" sz="2400" b="1" u="sng" kern="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" sz="2000" kern="0" dirty="0">
                <a:solidFill>
                  <a:schemeClr val="bg1"/>
                </a:solidFill>
                <a:latin typeface="+mn-lt"/>
              </a:rPr>
              <a:t>Aparatos electrónicos. Totalmente prohibidos (</a:t>
            </a:r>
            <a:r>
              <a:rPr lang="es-ES" sz="2000" b="1" kern="0" dirty="0">
                <a:solidFill>
                  <a:schemeClr val="bg1"/>
                </a:solidFill>
                <a:latin typeface="+mn-lt"/>
              </a:rPr>
              <a:t>incluido móvil</a:t>
            </a:r>
            <a:r>
              <a:rPr lang="es-ES" sz="2000" kern="0" dirty="0">
                <a:solidFill>
                  <a:schemeClr val="bg1"/>
                </a:solidFill>
                <a:latin typeface="+mn-lt"/>
              </a:rPr>
              <a:t>) (salvo cámara de fotos)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" sz="2000" kern="0" dirty="0">
                <a:solidFill>
                  <a:schemeClr val="bg1"/>
                </a:solidFill>
                <a:latin typeface="+mn-lt"/>
              </a:rPr>
              <a:t>Chucherías</a:t>
            </a:r>
            <a:endParaRPr lang="es-ES_tradnl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85720" y="5429264"/>
            <a:ext cx="2071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2400" b="1" dirty="0" smtClean="0">
                <a:solidFill>
                  <a:srgbClr val="008000"/>
                </a:solidFill>
                <a:ea typeface="ＭＳ Ｐゴシック" pitchFamily="34" charset="-128"/>
              </a:rPr>
              <a:t>* sólo niños</a:t>
            </a:r>
          </a:p>
          <a:p>
            <a:r>
              <a:rPr lang="es-ES" altLang="es-ES" sz="2400" b="1" dirty="0" smtClean="0">
                <a:solidFill>
                  <a:srgbClr val="0000CC"/>
                </a:solidFill>
                <a:ea typeface="ＭＳ Ｐゴシック" pitchFamily="34" charset="-128"/>
              </a:rPr>
              <a:t>* todos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428728" y="43966"/>
            <a:ext cx="7572428" cy="102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ACAMPADA DE PRIMAVERA </a:t>
            </a:r>
          </a:p>
          <a:p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XXXIV ANIVERSARIO</a:t>
            </a:r>
          </a:p>
        </p:txBody>
      </p:sp>
    </p:spTree>
    <p:extLst>
      <p:ext uri="{BB962C8B-B14F-4D97-AF65-F5344CB8AC3E}">
        <p14:creationId xmlns="" xmlns:p14="http://schemas.microsoft.com/office/powerpoint/2010/main" val="3691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2555776" cy="6858000"/>
          </a:xfrm>
          <a:prstGeom prst="rect">
            <a:avLst/>
          </a:prstGeom>
          <a:solidFill>
            <a:srgbClr val="FFFF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3608" y="439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 smtClean="0">
                <a:solidFill>
                  <a:schemeClr val="bg1"/>
                </a:solidFill>
                <a:latin typeface="Humnst777 Lt BT" panose="020B0402030504020204" pitchFamily="34" charset="0"/>
                <a:ea typeface="ＭＳ Ｐゴシック" pitchFamily="34" charset="-128"/>
              </a:rPr>
              <a:t>SITIO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 descr="Logo vectorizado transparente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428728" y="43966"/>
            <a:ext cx="7572428" cy="102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ACAMPADA DE PRIMAVERA </a:t>
            </a:r>
          </a:p>
          <a:p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XXXIV ANIVERSARIO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5316" y="1484784"/>
            <a:ext cx="24482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1.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ROS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2.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San Jorge Federativo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>
                <a:ea typeface="ＭＳ Ｐゴシック" pitchFamily="34" charset="-128"/>
              </a:rPr>
              <a:t>3. </a:t>
            </a:r>
            <a:r>
              <a:rPr lang="es-ES" altLang="es-ES" b="1" dirty="0" smtClean="0">
                <a:ea typeface="ＭＳ Ｐゴシック" pitchFamily="34" charset="-128"/>
              </a:rPr>
              <a:t>Acampada de Primavera/XXXIV Aniversario</a:t>
            </a:r>
            <a:endParaRPr lang="es-ES" altLang="es-ES" b="1" dirty="0"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4.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Verbena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5.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Parroquia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6. RR&amp;PP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7.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Reunión por ramas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643306" y="1071546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NORMAS</a:t>
            </a:r>
            <a:endParaRPr lang="es-ES" sz="48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714612" y="1785926"/>
            <a:ext cx="621510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b="1" dirty="0" smtClean="0"/>
              <a:t> Los padres y antiguos son dos ramas más.</a:t>
            </a:r>
          </a:p>
          <a:p>
            <a:pPr>
              <a:buFont typeface="Arial" pitchFamily="34" charset="0"/>
              <a:buChar char="•"/>
            </a:pPr>
            <a:r>
              <a:rPr lang="es-ES" sz="2400" b="1" dirty="0" smtClean="0"/>
              <a:t> Deberán hacer caso en todo momento a los Responsables y cumplir las normas y horarios.</a:t>
            </a:r>
          </a:p>
          <a:p>
            <a:pPr>
              <a:buFont typeface="Arial" pitchFamily="34" charset="0"/>
              <a:buChar char="•"/>
            </a:pPr>
            <a:r>
              <a:rPr lang="es-ES" sz="2400" b="1" dirty="0" smtClean="0"/>
              <a:t> Durante la acampada, los niños están a cargo de los Responsables, no de los padres.</a:t>
            </a:r>
          </a:p>
          <a:p>
            <a:pPr>
              <a:buFont typeface="Arial" pitchFamily="34" charset="0"/>
              <a:buChar char="•"/>
            </a:pPr>
            <a:r>
              <a:rPr lang="es-ES" sz="2400" b="1" dirty="0" smtClean="0"/>
              <a:t> Se habilitará una zona para fumar (fuera de horario de actividades).</a:t>
            </a:r>
          </a:p>
          <a:p>
            <a:pPr>
              <a:buFont typeface="Arial" pitchFamily="34" charset="0"/>
              <a:buChar char="•"/>
            </a:pPr>
            <a:r>
              <a:rPr lang="es-ES" sz="2400" b="1" dirty="0" smtClean="0"/>
              <a:t> Sólo se podrá beber alcohol (sólo cerveza y vino) con las comidas.</a:t>
            </a:r>
          </a:p>
          <a:p>
            <a:pPr>
              <a:buFont typeface="Arial" pitchFamily="34" charset="0"/>
              <a:buChar char="•"/>
            </a:pPr>
            <a:r>
              <a:rPr lang="es-ES" sz="2400" b="1" dirty="0" smtClean="0"/>
              <a:t> Los padres y antiguos podrán salir del recinto sólo en el tiempo libre.</a:t>
            </a:r>
          </a:p>
          <a:p>
            <a:pPr>
              <a:buFont typeface="Arial" pitchFamily="34" charset="0"/>
              <a:buChar char="•"/>
            </a:pPr>
            <a:r>
              <a:rPr lang="es-ES" sz="2400" b="1" dirty="0" smtClean="0"/>
              <a:t> Los niños dormirán en tiendas, padres y antiguos en cabañas.</a:t>
            </a:r>
          </a:p>
        </p:txBody>
      </p:sp>
    </p:spTree>
    <p:extLst>
      <p:ext uri="{BB962C8B-B14F-4D97-AF65-F5344CB8AC3E}">
        <p14:creationId xmlns="" xmlns:p14="http://schemas.microsoft.com/office/powerpoint/2010/main" val="3691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2555776" cy="6858000"/>
          </a:xfrm>
          <a:prstGeom prst="rect">
            <a:avLst/>
          </a:prstGeom>
          <a:solidFill>
            <a:srgbClr val="FFFF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3608" y="439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 smtClean="0">
                <a:solidFill>
                  <a:schemeClr val="bg1"/>
                </a:solidFill>
                <a:latin typeface="Humnst777 Lt BT" panose="020B0402030504020204" pitchFamily="34" charset="0"/>
                <a:ea typeface="ＭＳ Ｐゴシック" pitchFamily="34" charset="-128"/>
              </a:rPr>
              <a:t>SITIO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 descr="Logo vectorizado transparente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428728" y="43966"/>
            <a:ext cx="7572428" cy="102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VERBENA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5316" y="1484784"/>
            <a:ext cx="24482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1.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ROS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2.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San Jorge Federativo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3.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Acampada de Primavera/XXXIV Aniversario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>
                <a:ea typeface="ＭＳ Ｐゴシック" pitchFamily="34" charset="-128"/>
              </a:rPr>
              <a:t>4. </a:t>
            </a:r>
            <a:r>
              <a:rPr lang="es-ES" altLang="es-ES" b="1" dirty="0" smtClean="0">
                <a:ea typeface="ＭＳ Ｐゴシック" pitchFamily="34" charset="-128"/>
              </a:rPr>
              <a:t>Verbena</a:t>
            </a:r>
            <a:endParaRPr lang="es-ES" altLang="es-ES" b="1" dirty="0"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5.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Parroquia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6. RR&amp;PP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7.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Reunión por ramas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714612" y="1500174"/>
            <a:ext cx="592935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S" sz="4800" b="1" dirty="0" smtClean="0">
                <a:solidFill>
                  <a:srgbClr val="0000CC"/>
                </a:solidFill>
                <a:ea typeface="ＭＳ Ｐゴシック" pitchFamily="34" charset="-128"/>
              </a:rPr>
              <a:t>Grupo VII </a:t>
            </a:r>
          </a:p>
          <a:p>
            <a:pPr algn="ctr"/>
            <a:r>
              <a:rPr lang="es-ES" altLang="es-ES" sz="4400" b="1" dirty="0" smtClean="0">
                <a:solidFill>
                  <a:srgbClr val="0000CC"/>
                </a:solidFill>
                <a:ea typeface="ＭＳ Ｐゴシック" pitchFamily="34" charset="-128"/>
              </a:rPr>
              <a:t>+ </a:t>
            </a:r>
          </a:p>
          <a:p>
            <a:pPr algn="ctr"/>
            <a:r>
              <a:rPr lang="es-ES" altLang="es-ES" sz="4400" b="1" dirty="0" smtClean="0">
                <a:solidFill>
                  <a:srgbClr val="0000CC"/>
                </a:solidFill>
                <a:ea typeface="ＭＳ Ｐゴシック" pitchFamily="34" charset="-128"/>
              </a:rPr>
              <a:t>Grupo Habitados (ASDE)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2571736" y="4071942"/>
            <a:ext cx="65722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S" sz="4800" b="1" dirty="0" smtClean="0">
                <a:solidFill>
                  <a:srgbClr val="C00000"/>
                </a:solidFill>
                <a:ea typeface="ＭＳ Ｐゴシック" pitchFamily="34" charset="-128"/>
              </a:rPr>
              <a:t>Sábado 9 de abril</a:t>
            </a:r>
          </a:p>
          <a:p>
            <a:pPr algn="ctr"/>
            <a:r>
              <a:rPr lang="es-ES" altLang="es-ES" sz="4000" b="1" dirty="0" smtClean="0">
                <a:solidFill>
                  <a:srgbClr val="008000"/>
                </a:solidFill>
                <a:ea typeface="ＭＳ Ｐゴシック" pitchFamily="34" charset="-128"/>
              </a:rPr>
              <a:t>Parque Federico García Lorca</a:t>
            </a:r>
          </a:p>
          <a:p>
            <a:pPr algn="ctr"/>
            <a:r>
              <a:rPr lang="es-ES" altLang="es-ES" sz="4000" b="1" dirty="0" smtClean="0">
                <a:solidFill>
                  <a:srgbClr val="008000"/>
                </a:solidFill>
                <a:ea typeface="ＭＳ Ｐゴシック" pitchFamily="34" charset="-128"/>
              </a:rPr>
              <a:t>(Parque de la Telefónica)</a:t>
            </a:r>
          </a:p>
        </p:txBody>
      </p:sp>
    </p:spTree>
    <p:extLst>
      <p:ext uri="{BB962C8B-B14F-4D97-AF65-F5344CB8AC3E}">
        <p14:creationId xmlns="" xmlns:p14="http://schemas.microsoft.com/office/powerpoint/2010/main" val="3691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2555776" cy="6858000"/>
          </a:xfrm>
          <a:prstGeom prst="rect">
            <a:avLst/>
          </a:prstGeom>
          <a:solidFill>
            <a:srgbClr val="FFFF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3608" y="439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 smtClean="0">
                <a:solidFill>
                  <a:schemeClr val="bg1"/>
                </a:solidFill>
                <a:latin typeface="Humnst777 Lt BT" panose="020B0402030504020204" pitchFamily="34" charset="0"/>
                <a:ea typeface="ＭＳ Ｐゴシック" pitchFamily="34" charset="-128"/>
              </a:rPr>
              <a:t>SITIO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 descr="Logo vectorizado transparente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428728" y="43966"/>
            <a:ext cx="7572428" cy="102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PARROQUIA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5316" y="1484784"/>
            <a:ext cx="24482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1.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ROS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2.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San Jorge Federativo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3.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Acampada de Primavera/XXXIV Aniversario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4.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Verbena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>
                <a:ea typeface="ＭＳ Ｐゴシック" pitchFamily="34" charset="-128"/>
              </a:rPr>
              <a:t>5. </a:t>
            </a:r>
            <a:r>
              <a:rPr lang="es-ES" altLang="es-ES" b="1" dirty="0" smtClean="0">
                <a:ea typeface="ＭＳ Ｐゴシック" pitchFamily="34" charset="-128"/>
              </a:rPr>
              <a:t>Parroquia</a:t>
            </a:r>
            <a:endParaRPr lang="es-ES" altLang="es-ES" b="1" dirty="0"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6. RR&amp;PP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7.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Reunión por ramas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</p:txBody>
      </p:sp>
      <p:pic>
        <p:nvPicPr>
          <p:cNvPr id="9" name="4 Imagen" descr="P116005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857496"/>
            <a:ext cx="5048254" cy="378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3786182" y="1142984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 CRUCIS</a:t>
            </a:r>
            <a:endParaRPr lang="es-ES" sz="48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571736" y="1928802"/>
            <a:ext cx="6572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S" sz="4800" b="1" dirty="0" smtClean="0">
                <a:solidFill>
                  <a:srgbClr val="C00000"/>
                </a:solidFill>
                <a:ea typeface="ＭＳ Ｐゴシック" pitchFamily="34" charset="-128"/>
              </a:rPr>
              <a:t>Viernes 18 de marzo</a:t>
            </a:r>
          </a:p>
        </p:txBody>
      </p:sp>
    </p:spTree>
    <p:extLst>
      <p:ext uri="{BB962C8B-B14F-4D97-AF65-F5344CB8AC3E}">
        <p14:creationId xmlns="" xmlns:p14="http://schemas.microsoft.com/office/powerpoint/2010/main" val="3691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2555776" cy="6858000"/>
          </a:xfrm>
          <a:prstGeom prst="rect">
            <a:avLst/>
          </a:prstGeom>
          <a:solidFill>
            <a:srgbClr val="FFFF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3608" y="439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 smtClean="0">
                <a:solidFill>
                  <a:schemeClr val="bg1"/>
                </a:solidFill>
                <a:latin typeface="Humnst777 Lt BT" panose="020B0402030504020204" pitchFamily="34" charset="0"/>
                <a:ea typeface="ＭＳ Ｐゴシック" pitchFamily="34" charset="-128"/>
              </a:rPr>
              <a:t>SITIO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 descr="Logo vectorizado transparente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428728" y="43966"/>
            <a:ext cx="7572428" cy="102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PARROQUIA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5316" y="1484784"/>
            <a:ext cx="24482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1.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ROS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2.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San Jorge Federativo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3.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Acampada de Primavera/XXXIV Aniversario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4.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Verbena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>
                <a:ea typeface="ＭＳ Ｐゴシック" pitchFamily="34" charset="-128"/>
              </a:rPr>
              <a:t>5. </a:t>
            </a:r>
            <a:r>
              <a:rPr lang="es-ES" altLang="es-ES" b="1" dirty="0" smtClean="0">
                <a:ea typeface="ＭＳ Ｐゴシック" pitchFamily="34" charset="-128"/>
              </a:rPr>
              <a:t>Parroquia</a:t>
            </a:r>
            <a:endParaRPr lang="es-ES" altLang="es-ES" b="1" dirty="0"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6. RR&amp;PP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7.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Reunión por ramas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786182" y="1142984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</a:t>
            </a:r>
            <a:endParaRPr lang="es-ES" sz="48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571736" y="1928802"/>
            <a:ext cx="6572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S" sz="4800" b="1" dirty="0" smtClean="0">
                <a:solidFill>
                  <a:srgbClr val="C00000"/>
                </a:solidFill>
                <a:ea typeface="ＭＳ Ｐゴシック" pitchFamily="34" charset="-128"/>
              </a:rPr>
              <a:t>??????</a:t>
            </a:r>
          </a:p>
        </p:txBody>
      </p:sp>
    </p:spTree>
    <p:extLst>
      <p:ext uri="{BB962C8B-B14F-4D97-AF65-F5344CB8AC3E}">
        <p14:creationId xmlns="" xmlns:p14="http://schemas.microsoft.com/office/powerpoint/2010/main" val="3691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2555776" cy="6858000"/>
          </a:xfrm>
          <a:prstGeom prst="rect">
            <a:avLst/>
          </a:prstGeom>
          <a:solidFill>
            <a:srgbClr val="FFFF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3608" y="439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 smtClean="0">
                <a:solidFill>
                  <a:schemeClr val="bg1"/>
                </a:solidFill>
                <a:latin typeface="Humnst777 Lt BT" panose="020B0402030504020204" pitchFamily="34" charset="0"/>
                <a:ea typeface="ＭＳ Ｐゴシック" pitchFamily="34" charset="-128"/>
              </a:rPr>
              <a:t>SITIO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 descr="Logo vectorizado transparente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428728" y="43966"/>
            <a:ext cx="7572428" cy="102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RESUMEN DE FECHAS PRÓXIMAS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5316" y="1484784"/>
            <a:ext cx="24482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1.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ROS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2.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San Jorge Federativo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3.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Acampada de Primavera/XXXIV Aniversario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4.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Verbena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5.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Parroquia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 smtClean="0">
                <a:ea typeface="ＭＳ Ｐゴシック" pitchFamily="34" charset="-128"/>
              </a:rPr>
              <a:t>6. RR&amp;PP</a:t>
            </a:r>
            <a:endParaRPr lang="es-ES" altLang="es-ES" b="1" dirty="0"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7.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Reunión por ramas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</p:txBody>
      </p:sp>
      <p:graphicFrame>
        <p:nvGraphicFramePr>
          <p:cNvPr id="9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1631587"/>
              </p:ext>
            </p:extLst>
          </p:nvPr>
        </p:nvGraphicFramePr>
        <p:xfrm>
          <a:off x="2571736" y="1500174"/>
          <a:ext cx="6429419" cy="485778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495214"/>
                <a:gridCol w="1160428"/>
                <a:gridCol w="3773777"/>
              </a:tblGrid>
              <a:tr h="642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Mes</a:t>
                      </a:r>
                      <a:endParaRPr lang="es-ES" sz="28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345" marR="523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Días</a:t>
                      </a:r>
                      <a:endParaRPr lang="es-ES" sz="28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345" marR="523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Eventos</a:t>
                      </a:r>
                      <a:endParaRPr lang="es-ES" sz="28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345" marR="52345" marT="0" marB="0" anchor="ctr"/>
                </a:tc>
              </a:tr>
              <a:tr h="1000132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Febrero</a:t>
                      </a:r>
                      <a:endParaRPr lang="es-ES" sz="2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345" marR="52345" marT="0" marB="0" anchor="ctr"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27-29</a:t>
                      </a:r>
                      <a:endParaRPr lang="es-ES" sz="2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345" marR="5234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San Jorge Federativo</a:t>
                      </a:r>
                      <a:endParaRPr lang="es-ES" sz="2800" b="1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345" marR="52345" marT="0" marB="0" anchor="ctr"/>
                </a:tc>
              </a:tr>
              <a:tr h="1269984"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Marzo</a:t>
                      </a:r>
                      <a:endParaRPr lang="es-ES" sz="2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345" marR="52345" marT="0" marB="0"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12-13</a:t>
                      </a:r>
                      <a:endParaRPr lang="es-ES" sz="2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345" marR="523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Acampada</a:t>
                      </a:r>
                      <a:r>
                        <a:rPr lang="es-ES" sz="2800" b="1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Primavera / XXXIV Aniversario</a:t>
                      </a:r>
                      <a:endParaRPr lang="es-ES" sz="2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345" marR="52345" marT="0" marB="0" anchor="ctr"/>
                </a:tc>
              </a:tr>
              <a:tr h="944594">
                <a:tc vMerge="1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es-ES" sz="2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345" marR="52345" marT="0" marB="0"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18</a:t>
                      </a:r>
                      <a:endParaRPr lang="es-ES" sz="2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345" marR="523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Via</a:t>
                      </a:r>
                      <a:r>
                        <a:rPr lang="es-E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Crucis</a:t>
                      </a:r>
                      <a:endParaRPr lang="es-ES" sz="28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345" marR="52345" marT="0" marB="0" anchor="ctr"/>
                </a:tc>
              </a:tr>
              <a:tr h="1000132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Abril</a:t>
                      </a:r>
                      <a:endParaRPr lang="es-ES" sz="2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345" marR="52345" marT="0" marB="0"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es-ES" sz="2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345" marR="523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Verbena</a:t>
                      </a:r>
                      <a:endParaRPr lang="es-ES" sz="28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345" marR="5234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91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C:\Users\Marina\AppData\Local\Microsoft\Windows\INetCache\IE\3I4B90G3\MP900448452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5205" b="89905" l="9908" r="9788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0484">
            <a:off x="-835435" y="-1039160"/>
            <a:ext cx="10256367" cy="85898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26682" y="0"/>
            <a:ext cx="9170682" cy="1143000"/>
          </a:xfrm>
        </p:spPr>
        <p:txBody>
          <a:bodyPr/>
          <a:lstStyle/>
          <a:p>
            <a:pPr eaLnBrk="1" hangingPunct="1"/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ORDEN DEL DÍA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 rot="21330555">
            <a:off x="1087125" y="1740690"/>
            <a:ext cx="6311991" cy="4295150"/>
          </a:xfrm>
        </p:spPr>
        <p:txBody>
          <a:bodyPr>
            <a:noAutofit/>
          </a:bodyPr>
          <a:lstStyle/>
          <a:p>
            <a:pPr marL="0" indent="0">
              <a:buClr>
                <a:srgbClr val="A50021"/>
              </a:buClr>
              <a:buNone/>
            </a:pPr>
            <a:r>
              <a:rPr lang="es-ES" altLang="es-ES" sz="2600" dirty="0" smtClean="0">
                <a:ln>
                  <a:solidFill>
                    <a:schemeClr val="tx1"/>
                  </a:solidFill>
                </a:ln>
                <a:ea typeface="ＭＳ Ｐゴシック" pitchFamily="34" charset="-128"/>
              </a:rPr>
              <a:t>1. ROS </a:t>
            </a:r>
            <a:r>
              <a:rPr lang="es-ES" altLang="es-ES" sz="2600" dirty="0">
                <a:ln>
                  <a:solidFill>
                    <a:schemeClr val="tx1"/>
                  </a:solidFill>
                </a:ln>
                <a:ea typeface="ＭＳ Ｐゴシック" pitchFamily="34" charset="-128"/>
              </a:rPr>
              <a:t>(Rezo de la Oración Scout)</a:t>
            </a:r>
          </a:p>
          <a:p>
            <a:pPr marL="0" indent="0">
              <a:buClr>
                <a:srgbClr val="A50021"/>
              </a:buClr>
              <a:buNone/>
            </a:pPr>
            <a:r>
              <a:rPr lang="es-ES" altLang="es-ES" sz="2600" dirty="0" smtClean="0">
                <a:ln>
                  <a:solidFill>
                    <a:schemeClr val="tx1"/>
                  </a:solidFill>
                </a:ln>
                <a:ea typeface="ＭＳ Ｐゴシック" pitchFamily="34" charset="-128"/>
              </a:rPr>
              <a:t>2. San Jorge Federativo</a:t>
            </a:r>
            <a:endParaRPr lang="es-ES" altLang="es-ES" sz="2600" dirty="0">
              <a:ln>
                <a:solidFill>
                  <a:schemeClr val="tx1"/>
                </a:solidFill>
              </a:ln>
              <a:ea typeface="ＭＳ Ｐゴシック" pitchFamily="34" charset="-128"/>
            </a:endParaRPr>
          </a:p>
          <a:p>
            <a:pPr marL="0" indent="0">
              <a:buClr>
                <a:srgbClr val="A50021"/>
              </a:buClr>
              <a:buNone/>
            </a:pPr>
            <a:r>
              <a:rPr lang="es-ES" altLang="es-ES" sz="2600" dirty="0" smtClean="0">
                <a:ln>
                  <a:solidFill>
                    <a:schemeClr val="tx1"/>
                  </a:solidFill>
                </a:ln>
                <a:ea typeface="ＭＳ Ｐゴシック" pitchFamily="34" charset="-128"/>
              </a:rPr>
              <a:t>3. Acampada de Primavera/XXXIV Aniversario</a:t>
            </a:r>
            <a:endParaRPr lang="es-ES" altLang="es-ES" sz="2600" dirty="0">
              <a:ln>
                <a:solidFill>
                  <a:schemeClr val="tx1"/>
                </a:solidFill>
              </a:ln>
              <a:ea typeface="ＭＳ Ｐゴシック" pitchFamily="34" charset="-128"/>
            </a:endParaRPr>
          </a:p>
          <a:p>
            <a:pPr marL="0" indent="0">
              <a:buClr>
                <a:srgbClr val="A50021"/>
              </a:buClr>
              <a:buNone/>
            </a:pPr>
            <a:r>
              <a:rPr lang="es-ES" altLang="es-ES" sz="2600" dirty="0" smtClean="0">
                <a:ln>
                  <a:solidFill>
                    <a:schemeClr val="tx1"/>
                  </a:solidFill>
                </a:ln>
                <a:ea typeface="ＭＳ Ｐゴシック" pitchFamily="34" charset="-128"/>
              </a:rPr>
              <a:t>4. Verbena</a:t>
            </a:r>
            <a:endParaRPr lang="es-ES" altLang="es-ES" sz="2600" dirty="0">
              <a:ln>
                <a:solidFill>
                  <a:schemeClr val="tx1"/>
                </a:solidFill>
              </a:ln>
              <a:ea typeface="ＭＳ Ｐゴシック" pitchFamily="34" charset="-128"/>
            </a:endParaRPr>
          </a:p>
          <a:p>
            <a:pPr marL="0" indent="0">
              <a:buClr>
                <a:srgbClr val="A50021"/>
              </a:buClr>
              <a:buNone/>
            </a:pPr>
            <a:r>
              <a:rPr lang="es-ES" altLang="es-ES" sz="2600" dirty="0" smtClean="0">
                <a:ln>
                  <a:solidFill>
                    <a:schemeClr val="tx1"/>
                  </a:solidFill>
                </a:ln>
                <a:ea typeface="ＭＳ Ｐゴシック" pitchFamily="34" charset="-128"/>
              </a:rPr>
              <a:t>5. Parroquia</a:t>
            </a:r>
            <a:endParaRPr lang="es-ES" altLang="es-ES" sz="2600" dirty="0">
              <a:ln>
                <a:solidFill>
                  <a:schemeClr val="tx1"/>
                </a:solidFill>
              </a:ln>
              <a:ea typeface="ＭＳ Ｐゴシック" pitchFamily="34" charset="-128"/>
            </a:endParaRPr>
          </a:p>
          <a:p>
            <a:pPr marL="0" indent="0">
              <a:buClr>
                <a:srgbClr val="A50021"/>
              </a:buClr>
              <a:buNone/>
            </a:pPr>
            <a:r>
              <a:rPr lang="es-ES" altLang="es-ES" sz="2600" dirty="0" smtClean="0">
                <a:ln>
                  <a:solidFill>
                    <a:schemeClr val="tx1"/>
                  </a:solidFill>
                </a:ln>
                <a:ea typeface="ＭＳ Ｐゴシック" pitchFamily="34" charset="-128"/>
              </a:rPr>
              <a:t>6. </a:t>
            </a:r>
            <a:r>
              <a:rPr lang="es-ES" altLang="es-ES" sz="2600" dirty="0">
                <a:ln>
                  <a:solidFill>
                    <a:schemeClr val="tx1"/>
                  </a:solidFill>
                </a:ln>
                <a:ea typeface="ＭＳ Ｐゴシック" pitchFamily="34" charset="-128"/>
              </a:rPr>
              <a:t>RR&amp;PP</a:t>
            </a:r>
          </a:p>
          <a:p>
            <a:pPr marL="0" indent="0">
              <a:buClr>
                <a:srgbClr val="A50021"/>
              </a:buClr>
              <a:buNone/>
            </a:pPr>
            <a:r>
              <a:rPr lang="es-ES" altLang="es-ES" sz="2600" dirty="0" smtClean="0">
                <a:ln>
                  <a:solidFill>
                    <a:schemeClr val="tx1"/>
                  </a:solidFill>
                </a:ln>
                <a:ea typeface="ＭＳ Ｐゴシック" pitchFamily="34" charset="-128"/>
              </a:rPr>
              <a:t>7. </a:t>
            </a:r>
            <a:r>
              <a:rPr lang="es-ES" altLang="es-ES" sz="2600" dirty="0">
                <a:ln>
                  <a:solidFill>
                    <a:schemeClr val="tx1"/>
                  </a:solidFill>
                </a:ln>
                <a:ea typeface="ＭＳ Ｐゴシック" pitchFamily="34" charset="-128"/>
              </a:rPr>
              <a:t>Reunión por </a:t>
            </a:r>
            <a:r>
              <a:rPr lang="es-ES" altLang="es-ES" sz="2600" dirty="0" smtClean="0">
                <a:ln>
                  <a:solidFill>
                    <a:schemeClr val="tx1"/>
                  </a:solidFill>
                </a:ln>
                <a:ea typeface="ＭＳ Ｐゴシック" pitchFamily="34" charset="-128"/>
              </a:rPr>
              <a:t>ramas</a:t>
            </a:r>
            <a:endParaRPr lang="es-ES" altLang="es-ES" sz="2600" dirty="0" smtClean="0">
              <a:solidFill>
                <a:srgbClr val="0000CC"/>
              </a:solidFill>
              <a:ea typeface="ＭＳ Ｐゴシック" pitchFamily="34" charset="-128"/>
            </a:endParaRPr>
          </a:p>
        </p:txBody>
      </p:sp>
      <p:pic>
        <p:nvPicPr>
          <p:cNvPr id="7" name="6 Imagen" descr="Logo vectorizado transparente blan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106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0" y="0"/>
            <a:ext cx="2555776" cy="6858000"/>
          </a:xfrm>
          <a:prstGeom prst="rect">
            <a:avLst/>
          </a:prstGeom>
          <a:solidFill>
            <a:srgbClr val="FFFF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1" name="4 Imagen" descr="dedo-indice-t134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85937"/>
            <a:ext cx="439248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428728" y="43966"/>
            <a:ext cx="7572428" cy="102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RUEGOS Y PREGUNTAS</a:t>
            </a:r>
          </a:p>
        </p:txBody>
      </p:sp>
      <p:pic>
        <p:nvPicPr>
          <p:cNvPr id="16" name="15 Imagen" descr="Logo vectorizado transparente blan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35316" y="1484784"/>
            <a:ext cx="24482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1.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ROS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2.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San Jorge Federativo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3.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Acampada de Primavera/XXXIV Aniversario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4.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Verbena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5.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Parroquia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 smtClean="0">
                <a:ea typeface="ＭＳ Ｐゴシック" pitchFamily="34" charset="-128"/>
              </a:rPr>
              <a:t>6. RR&amp;PP</a:t>
            </a:r>
            <a:endParaRPr lang="es-ES" altLang="es-ES" b="1" dirty="0"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7.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Reunión por ramas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894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988840"/>
            <a:ext cx="4749932" cy="4265780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0" y="0"/>
            <a:ext cx="2555776" cy="6858000"/>
          </a:xfrm>
          <a:prstGeom prst="rect">
            <a:avLst/>
          </a:prstGeom>
          <a:solidFill>
            <a:srgbClr val="FFFF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4" name="13 Imagen" descr="Logo vectorizado transparente blan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428728" y="43966"/>
            <a:ext cx="7572428" cy="102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REUNIÓN POR RAMAS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5316" y="1484784"/>
            <a:ext cx="24482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1.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ROS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2.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San Jorge Federativo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3.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Acampada de Primavera/XXXIV Aniversario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4.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Verbena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5.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Parroquia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6. RR&amp;PP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>
                <a:ea typeface="ＭＳ Ｐゴシック" pitchFamily="34" charset="-128"/>
              </a:rPr>
              <a:t>7. </a:t>
            </a:r>
            <a:r>
              <a:rPr lang="es-ES" altLang="es-ES" b="1" dirty="0" smtClean="0">
                <a:ea typeface="ＭＳ Ｐゴシック" pitchFamily="34" charset="-128"/>
              </a:rPr>
              <a:t>Reunión por ramas</a:t>
            </a:r>
            <a:endParaRPr lang="es-ES" altLang="es-ES" b="1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331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23528" y="1340768"/>
            <a:ext cx="8615300" cy="518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297020" y="1481538"/>
            <a:ext cx="8229600" cy="4755774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s-ES" altLang="es-ES" sz="2800" b="1" dirty="0" smtClean="0">
                <a:ea typeface="ＭＳ Ｐゴシック" pitchFamily="34" charset="-128"/>
              </a:rPr>
              <a:t>Señor Jesús,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s-ES" altLang="es-ES" sz="2800" b="1" dirty="0" smtClean="0">
                <a:ea typeface="ＭＳ Ｐゴシック" pitchFamily="34" charset="-128"/>
              </a:rPr>
              <a:t>Enséñame a ser generoso,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s-ES" altLang="es-ES" sz="2800" b="1" dirty="0" smtClean="0">
                <a:ea typeface="ＭＳ Ｐゴシック" pitchFamily="34" charset="-128"/>
              </a:rPr>
              <a:t>A servirte como tu mereces,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s-ES" altLang="es-ES" sz="2800" b="1" dirty="0" smtClean="0">
                <a:ea typeface="ＭＳ Ｐゴシック" pitchFamily="34" charset="-128"/>
              </a:rPr>
              <a:t>A dar sin medida,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s-ES" altLang="es-ES" sz="2800" b="1" dirty="0" smtClean="0">
                <a:ea typeface="ＭＳ Ｐゴシック" pitchFamily="34" charset="-128"/>
              </a:rPr>
              <a:t>A combatir sin temor a mis heridas,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s-ES" altLang="es-ES" sz="2800" b="1" dirty="0" smtClean="0">
                <a:ea typeface="ＭＳ Ｐゴシック" pitchFamily="34" charset="-128"/>
              </a:rPr>
              <a:t>A trabajar sin descanso,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s-ES" altLang="es-ES" sz="2800" b="1" dirty="0" smtClean="0">
                <a:ea typeface="ＭＳ Ｐゴシック" pitchFamily="34" charset="-128"/>
              </a:rPr>
              <a:t>Y a saber agotarme sin esperar otra recompensa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s-ES" altLang="es-ES" sz="2800" b="1" dirty="0" smtClean="0">
                <a:ea typeface="ＭＳ Ｐゴシック" pitchFamily="34" charset="-128"/>
              </a:rPr>
              <a:t>Que la de saber que he cumplido tu santa voluntad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s-ES" altLang="es-ES" sz="2800" b="1" dirty="0" smtClean="0">
              <a:ea typeface="ＭＳ Ｐゴシック" pitchFamily="34" charset="-128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s-ES" altLang="es-ES" sz="2800" b="1" dirty="0" smtClean="0">
                <a:ea typeface="ＭＳ Ｐゴシック" pitchFamily="34" charset="-128"/>
              </a:rPr>
              <a:t>Virgen de Guadalupe, ruega por nosotros.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032" y1="38306" x2="25161" y2="48253"/>
                        <a14:foregroundMark x1="59032" y1="51210" x2="38387" y2="31048"/>
                        <a14:foregroundMark x1="74194" y1="34274" x2="78387" y2="93683"/>
                        <a14:foregroundMark x1="61613" y1="93414" x2="63871" y2="81048"/>
                        <a14:foregroundMark x1="25161" y1="91667" x2="48387" y2="59140"/>
                        <a14:foregroundMark x1="28065" y1="98656" x2="25806" y2="93683"/>
                        <a14:foregroundMark x1="84839" y1="62903" x2="89032" y2="51478"/>
                        <a14:foregroundMark x1="84194" y1="46237" x2="88387" y2="48253"/>
                        <a14:foregroundMark x1="31613" y1="11694" x2="84194" y2="11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982" y="1628800"/>
            <a:ext cx="1119585" cy="2683827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428728" y="43966"/>
            <a:ext cx="7715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R.O.S. (Rezo de la Oración Scout)</a:t>
            </a:r>
          </a:p>
        </p:txBody>
      </p:sp>
      <p:pic>
        <p:nvPicPr>
          <p:cNvPr id="10" name="9 Imagen" descr="Logo vectorizado transparente blan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967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2555776" cy="6858000"/>
          </a:xfrm>
          <a:prstGeom prst="rect">
            <a:avLst/>
          </a:prstGeom>
          <a:solidFill>
            <a:srgbClr val="FFFF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3608" y="439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 smtClean="0">
                <a:solidFill>
                  <a:schemeClr val="bg1"/>
                </a:solidFill>
                <a:latin typeface="Humnst777 Lt BT" panose="020B0402030504020204" pitchFamily="34" charset="0"/>
                <a:ea typeface="ＭＳ Ｐゴシック" pitchFamily="34" charset="-128"/>
              </a:rPr>
              <a:t>SITIO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 descr="Logo vectorizado transparente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428728" y="43966"/>
            <a:ext cx="7572428" cy="102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SAN JORGE FEDERATIVO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5316" y="1484784"/>
            <a:ext cx="24482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1.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ROS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>
                <a:ea typeface="ＭＳ Ｐゴシック" pitchFamily="34" charset="-128"/>
              </a:rPr>
              <a:t>2. </a:t>
            </a:r>
            <a:r>
              <a:rPr lang="es-ES" altLang="es-ES" b="1" dirty="0" smtClean="0">
                <a:ea typeface="ＭＳ Ｐゴシック" pitchFamily="34" charset="-128"/>
              </a:rPr>
              <a:t>San Jorge Federativo</a:t>
            </a:r>
            <a:endParaRPr lang="es-ES" altLang="es-ES" b="1" dirty="0"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3.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Acampada de Primavera/XXXIV Aniversario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4.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Verbena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5.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Parroquia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6. RR&amp;PP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7.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Reunión por ramas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</p:txBody>
      </p:sp>
      <p:pic>
        <p:nvPicPr>
          <p:cNvPr id="1026" name="Picture 2" descr="Cartel-San-Jorge-we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214422"/>
            <a:ext cx="3929090" cy="555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91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2555776" cy="6858000"/>
          </a:xfrm>
          <a:prstGeom prst="rect">
            <a:avLst/>
          </a:prstGeom>
          <a:solidFill>
            <a:srgbClr val="FFFF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3608" y="439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 smtClean="0">
                <a:solidFill>
                  <a:schemeClr val="bg1"/>
                </a:solidFill>
                <a:latin typeface="Humnst777 Lt BT" panose="020B0402030504020204" pitchFamily="34" charset="0"/>
                <a:ea typeface="ＭＳ Ｐゴシック" pitchFamily="34" charset="-128"/>
              </a:rPr>
              <a:t>SITIO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 descr="Logo vectorizado transparente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428728" y="43966"/>
            <a:ext cx="7572428" cy="102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SAN JORGE FEDERATIVO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5316" y="1484784"/>
            <a:ext cx="24482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1.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ROS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>
                <a:ea typeface="ＭＳ Ｐゴシック" pitchFamily="34" charset="-128"/>
              </a:rPr>
              <a:t>2. </a:t>
            </a:r>
            <a:r>
              <a:rPr lang="es-ES" altLang="es-ES" b="1" dirty="0" smtClean="0">
                <a:ea typeface="ＭＳ Ｐゴシック" pitchFamily="34" charset="-128"/>
              </a:rPr>
              <a:t>San Jorge Federativo</a:t>
            </a:r>
            <a:endParaRPr lang="es-ES" altLang="es-ES" b="1" dirty="0"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3.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Acampada de Primavera/XXXIV Aniversario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4.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Verbena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5.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Parroquia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6. RR&amp;PP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7.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Reunión por ramas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643306" y="4857760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SITIO</a:t>
            </a:r>
            <a:endParaRPr lang="es-ES" sz="48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000364" y="5572140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2060"/>
                </a:solidFill>
              </a:rPr>
              <a:t>Parque del Alamillo (Sevilla)</a:t>
            </a:r>
            <a:endParaRPr lang="es-ES" sz="3600" b="1" dirty="0">
              <a:solidFill>
                <a:srgbClr val="002060"/>
              </a:solidFill>
            </a:endParaRPr>
          </a:p>
        </p:txBody>
      </p:sp>
      <p:pic>
        <p:nvPicPr>
          <p:cNvPr id="2050" name="Imagen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643182"/>
            <a:ext cx="157163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CuadroTexto"/>
          <p:cNvSpPr txBox="1"/>
          <p:nvPr/>
        </p:nvSpPr>
        <p:spPr>
          <a:xfrm>
            <a:off x="2643174" y="1285860"/>
            <a:ext cx="628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8000"/>
                </a:solidFill>
              </a:rPr>
              <a:t>IV San Jorge Federativo</a:t>
            </a:r>
          </a:p>
          <a:p>
            <a:pPr algn="ctr"/>
            <a:r>
              <a:rPr lang="es-ES" sz="3600" b="1" dirty="0" smtClean="0">
                <a:solidFill>
                  <a:srgbClr val="008000"/>
                </a:solidFill>
              </a:rPr>
              <a:t>(Scouts Católicos de Andalucía)</a:t>
            </a:r>
            <a:endParaRPr lang="es-ES" sz="36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1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2555776" cy="6858000"/>
          </a:xfrm>
          <a:prstGeom prst="rect">
            <a:avLst/>
          </a:prstGeom>
          <a:solidFill>
            <a:srgbClr val="FFFF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3608" y="439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 smtClean="0">
                <a:solidFill>
                  <a:schemeClr val="bg1"/>
                </a:solidFill>
                <a:latin typeface="Humnst777 Lt BT" panose="020B0402030504020204" pitchFamily="34" charset="0"/>
                <a:ea typeface="ＭＳ Ｐゴシック" pitchFamily="34" charset="-128"/>
              </a:rPr>
              <a:t>SITIO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 descr="Logo vectorizado transparente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428728" y="43966"/>
            <a:ext cx="7572428" cy="102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SAN JORGE FEDERATIVO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5316" y="1484784"/>
            <a:ext cx="24482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1.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ROS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>
                <a:ea typeface="ＭＳ Ｐゴシック" pitchFamily="34" charset="-128"/>
              </a:rPr>
              <a:t>2. </a:t>
            </a:r>
            <a:r>
              <a:rPr lang="es-ES" altLang="es-ES" b="1" dirty="0" smtClean="0">
                <a:ea typeface="ＭＳ Ｐゴシック" pitchFamily="34" charset="-128"/>
              </a:rPr>
              <a:t>San Jorge Federativo</a:t>
            </a:r>
            <a:endParaRPr lang="es-ES" altLang="es-ES" b="1" dirty="0"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3.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Acampada de Primavera/XXXIV Aniversario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4.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Verbena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5.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Parroquia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6. RR&amp;PP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7.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Reunión por ramas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643306" y="1357298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HORARIOS</a:t>
            </a:r>
            <a:endParaRPr lang="es-ES" sz="48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131840" y="2060848"/>
            <a:ext cx="5400600" cy="436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altLang="es-ES" sz="4400" b="1" dirty="0" smtClean="0">
                <a:solidFill>
                  <a:srgbClr val="0000CC"/>
                </a:solidFill>
                <a:ea typeface="ＭＳ Ｐゴシック" pitchFamily="34" charset="-128"/>
              </a:rPr>
              <a:t>27-29 de febrero</a:t>
            </a:r>
          </a:p>
          <a:p>
            <a:pPr>
              <a:buFontTx/>
              <a:buNone/>
            </a:pPr>
            <a:endParaRPr lang="es-ES" altLang="es-ES" dirty="0" smtClean="0">
              <a:solidFill>
                <a:srgbClr val="000099"/>
              </a:solidFill>
              <a:ea typeface="ＭＳ Ｐゴシック" pitchFamily="34" charset="-128"/>
            </a:endParaRPr>
          </a:p>
          <a:p>
            <a:pPr>
              <a:buFontTx/>
              <a:buNone/>
            </a:pPr>
            <a:endParaRPr lang="es-ES" altLang="es-ES" dirty="0" smtClean="0">
              <a:solidFill>
                <a:srgbClr val="000099"/>
              </a:solidFill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s-ES" altLang="es-ES" b="1" dirty="0" smtClean="0">
                <a:ea typeface="ＭＳ Ｐゴシック" pitchFamily="34" charset="-128"/>
              </a:rPr>
              <a:t>Inicio: </a:t>
            </a:r>
            <a:r>
              <a:rPr lang="es-ES" altLang="es-ES" dirty="0" smtClean="0">
                <a:ea typeface="ＭＳ Ｐゴシック" pitchFamily="34" charset="-128"/>
              </a:rPr>
              <a:t>sábado 27, </a:t>
            </a:r>
            <a:r>
              <a:rPr lang="es-ES" alt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9:30 (</a:t>
            </a:r>
            <a:r>
              <a:rPr lang="es-ES" alt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aprox</a:t>
            </a:r>
            <a:r>
              <a:rPr lang="es-ES" alt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)</a:t>
            </a:r>
            <a:endParaRPr lang="es-ES" alt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s-ES" altLang="es-ES" dirty="0" smtClean="0">
                <a:ea typeface="ＭＳ Ｐゴシック" pitchFamily="34" charset="-128"/>
              </a:rPr>
              <a:t>Colegio España</a:t>
            </a:r>
            <a:endParaRPr lang="es-ES" altLang="es-ES" dirty="0" smtClean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s-ES" altLang="es-ES" b="1" dirty="0" smtClean="0">
                <a:ea typeface="ＭＳ Ｐゴシック" pitchFamily="34" charset="-128"/>
              </a:rPr>
              <a:t>Fin: </a:t>
            </a:r>
            <a:r>
              <a:rPr lang="es-ES" altLang="es-ES" dirty="0" smtClean="0">
                <a:ea typeface="ＭＳ Ｐゴシック" pitchFamily="34" charset="-128"/>
              </a:rPr>
              <a:t>lunes 29, </a:t>
            </a:r>
            <a:r>
              <a:rPr lang="es-ES" alt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14:00 (</a:t>
            </a:r>
            <a:r>
              <a:rPr lang="es-ES" alt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aprox</a:t>
            </a:r>
            <a:r>
              <a:rPr lang="es-ES" alt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)</a:t>
            </a:r>
            <a:endParaRPr lang="es-ES" alt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s-ES" altLang="es-ES" dirty="0" smtClean="0">
                <a:ea typeface="ＭＳ Ｐゴシック" pitchFamily="34" charset="-128"/>
              </a:rPr>
              <a:t>Parroquia</a:t>
            </a:r>
            <a:endParaRPr lang="es-ES" altLang="es-ES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s-ES" altLang="es-ES" dirty="0" smtClean="0">
              <a:solidFill>
                <a:srgbClr val="000099"/>
              </a:solidFill>
              <a:ea typeface="ＭＳ Ｐゴシック" pitchFamily="34" charset="-128"/>
            </a:endParaRPr>
          </a:p>
          <a:p>
            <a:pPr>
              <a:buFontTx/>
              <a:buNone/>
            </a:pPr>
            <a:endParaRPr lang="es-ES" altLang="es-ES" dirty="0" smtClean="0">
              <a:solidFill>
                <a:srgbClr val="000099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1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2555776" cy="6858000"/>
          </a:xfrm>
          <a:prstGeom prst="rect">
            <a:avLst/>
          </a:prstGeom>
          <a:solidFill>
            <a:srgbClr val="FFFF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3608" y="439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 smtClean="0">
                <a:solidFill>
                  <a:schemeClr val="bg1"/>
                </a:solidFill>
                <a:latin typeface="Humnst777 Lt BT" panose="020B0402030504020204" pitchFamily="34" charset="0"/>
                <a:ea typeface="ＭＳ Ｐゴシック" pitchFamily="34" charset="-128"/>
              </a:rPr>
              <a:t>SITIO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 descr="Logo vectorizado transparente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428728" y="43966"/>
            <a:ext cx="7572428" cy="102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SAN JORGE FEDERATIVO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0" y="1214422"/>
            <a:ext cx="24482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1.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ROS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>
                <a:ea typeface="ＭＳ Ｐゴシック" pitchFamily="34" charset="-128"/>
              </a:rPr>
              <a:t>2. </a:t>
            </a:r>
            <a:r>
              <a:rPr lang="es-ES" altLang="es-ES" b="1" dirty="0" smtClean="0">
                <a:ea typeface="ＭＳ Ｐゴシック" pitchFamily="34" charset="-128"/>
              </a:rPr>
              <a:t>San Jorge Federativo</a:t>
            </a:r>
            <a:endParaRPr lang="es-ES" altLang="es-ES" b="1" dirty="0"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3.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Acampada de Primavera/XXXIV Aniversario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4.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Verbena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5.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Parroquia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6. RR&amp;PP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7.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Reunión por ramas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643306" y="1285860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</a:t>
            </a:r>
            <a:endParaRPr lang="es-ES" sz="48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857488" y="2143116"/>
            <a:ext cx="60007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u="sng" dirty="0" smtClean="0"/>
              <a:t>Sábado 27:</a:t>
            </a:r>
          </a:p>
          <a:p>
            <a:pPr>
              <a:buFont typeface="Arial" pitchFamily="34" charset="0"/>
              <a:buChar char="•"/>
            </a:pPr>
            <a:r>
              <a:rPr lang="es-ES" sz="3600" dirty="0" smtClean="0"/>
              <a:t> Inauguración </a:t>
            </a:r>
            <a:r>
              <a:rPr lang="es-ES" sz="2800" dirty="0" smtClean="0"/>
              <a:t>(Plaza Nueva)</a:t>
            </a:r>
          </a:p>
          <a:p>
            <a:pPr>
              <a:buFont typeface="Arial" pitchFamily="34" charset="0"/>
              <a:buChar char="•"/>
            </a:pPr>
            <a:r>
              <a:rPr lang="es-ES" sz="3600" dirty="0" smtClean="0"/>
              <a:t> Pasacalles</a:t>
            </a:r>
          </a:p>
          <a:p>
            <a:pPr>
              <a:buFont typeface="Arial" pitchFamily="34" charset="0"/>
              <a:buChar char="•"/>
            </a:pPr>
            <a:r>
              <a:rPr lang="es-ES" sz="3600" dirty="0" smtClean="0"/>
              <a:t> Almuerzo en el Prado de SS</a:t>
            </a:r>
          </a:p>
          <a:p>
            <a:pPr>
              <a:buFont typeface="Arial" pitchFamily="34" charset="0"/>
              <a:buChar char="•"/>
            </a:pPr>
            <a:r>
              <a:rPr lang="es-ES" sz="3600" dirty="0" smtClean="0"/>
              <a:t> Bus hasta el Alamillo</a:t>
            </a:r>
          </a:p>
          <a:p>
            <a:pPr>
              <a:buFont typeface="Arial" pitchFamily="34" charset="0"/>
              <a:buChar char="•"/>
            </a:pPr>
            <a:r>
              <a:rPr lang="es-ES" sz="3600" dirty="0" smtClean="0"/>
              <a:t> Actividades</a:t>
            </a:r>
          </a:p>
          <a:p>
            <a:endParaRPr lang="es-ES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4752"/>
            <a:ext cx="292374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1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2555776" cy="6858000"/>
          </a:xfrm>
          <a:prstGeom prst="rect">
            <a:avLst/>
          </a:prstGeom>
          <a:solidFill>
            <a:srgbClr val="FFFF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3608" y="439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 smtClean="0">
                <a:solidFill>
                  <a:schemeClr val="bg1"/>
                </a:solidFill>
                <a:latin typeface="Humnst777 Lt BT" panose="020B0402030504020204" pitchFamily="34" charset="0"/>
                <a:ea typeface="ＭＳ Ｐゴシック" pitchFamily="34" charset="-128"/>
              </a:rPr>
              <a:t>SITIO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 descr="Logo vectorizado transparente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428728" y="43966"/>
            <a:ext cx="7572428" cy="102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SAN JORGE FEDERATIVO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5316" y="1484784"/>
            <a:ext cx="24482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1.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ROS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>
                <a:ea typeface="ＭＳ Ｐゴシック" pitchFamily="34" charset="-128"/>
              </a:rPr>
              <a:t>2. </a:t>
            </a:r>
            <a:r>
              <a:rPr lang="es-ES" altLang="es-ES" b="1" dirty="0" smtClean="0">
                <a:ea typeface="ＭＳ Ｐゴシック" pitchFamily="34" charset="-128"/>
              </a:rPr>
              <a:t>San Jorge Federativo</a:t>
            </a:r>
            <a:endParaRPr lang="es-ES" altLang="es-ES" b="1" dirty="0"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3.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Acampada de Primavera/XXXIV Aniversario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4.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Verbena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5.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Parroquia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6. RR&amp;PP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7.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Reunión por ramas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643306" y="1214422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</a:t>
            </a:r>
            <a:endParaRPr lang="es-ES" sz="48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643174" y="2000240"/>
            <a:ext cx="62865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 smtClean="0"/>
              <a:t>Domingo 28: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 smtClean="0"/>
              <a:t> Actividades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 smtClean="0"/>
              <a:t> Acto institucional Día de Andalucía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 smtClean="0"/>
              <a:t> Eucaristía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 smtClean="0"/>
              <a:t> Velada</a:t>
            </a:r>
          </a:p>
          <a:p>
            <a:r>
              <a:rPr lang="es-ES" sz="3200" b="1" u="sng" dirty="0" smtClean="0"/>
              <a:t>Lunes 29: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 smtClean="0"/>
              <a:t> Recogida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 smtClean="0"/>
              <a:t> Clausura</a:t>
            </a:r>
            <a:endParaRPr lang="es-ES" sz="3200" b="1" dirty="0"/>
          </a:p>
        </p:txBody>
      </p:sp>
    </p:spTree>
    <p:extLst>
      <p:ext uri="{BB962C8B-B14F-4D97-AF65-F5344CB8AC3E}">
        <p14:creationId xmlns="" xmlns:p14="http://schemas.microsoft.com/office/powerpoint/2010/main" val="3691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2555776" cy="6858000"/>
          </a:xfrm>
          <a:prstGeom prst="rect">
            <a:avLst/>
          </a:prstGeom>
          <a:solidFill>
            <a:srgbClr val="FFFF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3608" y="439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 smtClean="0">
                <a:solidFill>
                  <a:schemeClr val="bg1"/>
                </a:solidFill>
                <a:latin typeface="Humnst777 Lt BT" panose="020B0402030504020204" pitchFamily="34" charset="0"/>
                <a:ea typeface="ＭＳ Ｐゴシック" pitchFamily="34" charset="-128"/>
              </a:rPr>
              <a:t>SITIO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 descr="Logo vectorizado transparente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428728" y="43966"/>
            <a:ext cx="7572428" cy="102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SAN JORGE FEDERATIVO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5316" y="1484784"/>
            <a:ext cx="24482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1.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ROS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>
                <a:ea typeface="ＭＳ Ｐゴシック" pitchFamily="34" charset="-128"/>
              </a:rPr>
              <a:t>2. </a:t>
            </a:r>
            <a:r>
              <a:rPr lang="es-ES" altLang="es-ES" b="1" dirty="0" smtClean="0">
                <a:ea typeface="ＭＳ Ｐゴシック" pitchFamily="34" charset="-128"/>
              </a:rPr>
              <a:t>San Jorge Federativo</a:t>
            </a:r>
            <a:endParaRPr lang="es-ES" altLang="es-ES" b="1" dirty="0"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3.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Acampada de Primavera/XXXIV Aniversario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4.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Verbena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5.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Parroquia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6. RR&amp;PP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7.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Reunión por ramas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643306" y="1071546"/>
            <a:ext cx="4714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ME LLEVO</a:t>
            </a:r>
            <a:endParaRPr lang="es-ES" sz="4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500298" y="1571612"/>
            <a:ext cx="650082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600" b="1" dirty="0" smtClean="0"/>
              <a:t> Saco</a:t>
            </a:r>
          </a:p>
          <a:p>
            <a:pPr>
              <a:buFont typeface="Arial" pitchFamily="34" charset="0"/>
              <a:buChar char="•"/>
            </a:pPr>
            <a:r>
              <a:rPr lang="es-ES" sz="2600" b="1" dirty="0" smtClean="0"/>
              <a:t> Aislante</a:t>
            </a:r>
          </a:p>
          <a:p>
            <a:pPr>
              <a:buFont typeface="Arial" pitchFamily="34" charset="0"/>
              <a:buChar char="•"/>
            </a:pPr>
            <a:r>
              <a:rPr lang="es-ES" sz="2600" b="1" dirty="0" smtClean="0"/>
              <a:t> Mochila</a:t>
            </a:r>
          </a:p>
          <a:p>
            <a:pPr>
              <a:buFont typeface="Arial" pitchFamily="34" charset="0"/>
              <a:buChar char="•"/>
            </a:pPr>
            <a:r>
              <a:rPr lang="es-ES" sz="2600" b="1" dirty="0" smtClean="0"/>
              <a:t> </a:t>
            </a:r>
            <a:r>
              <a:rPr lang="es-ES" sz="2600" b="1" dirty="0" smtClean="0">
                <a:solidFill>
                  <a:srgbClr val="0000CC"/>
                </a:solidFill>
              </a:rPr>
              <a:t>Camisa y pañoleta</a:t>
            </a:r>
          </a:p>
          <a:p>
            <a:pPr>
              <a:buFont typeface="Arial" pitchFamily="34" charset="0"/>
              <a:buChar char="•"/>
            </a:pPr>
            <a:r>
              <a:rPr lang="es-ES" sz="2600" b="1" dirty="0" smtClean="0"/>
              <a:t> Comida (2 desayunos, 2 almuerzos, 2 meriendas, 2 cenas)(no bebidas carbónicas)</a:t>
            </a:r>
            <a:endParaRPr lang="es-ES" sz="2600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2600" b="1" dirty="0" smtClean="0"/>
              <a:t> Bolsa de aseo</a:t>
            </a:r>
          </a:p>
          <a:p>
            <a:pPr>
              <a:buFont typeface="Arial" pitchFamily="34" charset="0"/>
              <a:buChar char="•"/>
            </a:pPr>
            <a:r>
              <a:rPr lang="es-ES" sz="2600" b="1" dirty="0" smtClean="0"/>
              <a:t> Una muda de repuesto (y abrigo)</a:t>
            </a:r>
          </a:p>
          <a:p>
            <a:pPr>
              <a:buFont typeface="Arial" pitchFamily="34" charset="0"/>
              <a:buChar char="•"/>
            </a:pPr>
            <a:r>
              <a:rPr lang="es-ES" sz="2600" b="1" dirty="0" smtClean="0"/>
              <a:t> Autorización firmada</a:t>
            </a:r>
          </a:p>
          <a:p>
            <a:pPr>
              <a:buFont typeface="Arial" pitchFamily="34" charset="0"/>
              <a:buChar char="•"/>
            </a:pPr>
            <a:r>
              <a:rPr lang="es-ES" sz="2600" b="1" dirty="0" smtClean="0"/>
              <a:t> Tarjeta sanitaria original</a:t>
            </a:r>
          </a:p>
          <a:p>
            <a:pPr>
              <a:buFont typeface="Arial" pitchFamily="34" charset="0"/>
              <a:buChar char="•"/>
            </a:pPr>
            <a:r>
              <a:rPr lang="es-ES" sz="2600" b="1" dirty="0" smtClean="0">
                <a:effectLst/>
              </a:rPr>
              <a:t> Algo de dinero (para </a:t>
            </a:r>
            <a:r>
              <a:rPr lang="es-ES" sz="2600" b="1" dirty="0" err="1" smtClean="0">
                <a:effectLst/>
              </a:rPr>
              <a:t>extrajobs</a:t>
            </a:r>
            <a:r>
              <a:rPr lang="es-ES" sz="2600" b="1" dirty="0" smtClean="0">
                <a:effectLst/>
              </a:rPr>
              <a:t>)(optativo)</a:t>
            </a:r>
            <a:endParaRPr lang="es-ES" sz="2600" b="1" dirty="0">
              <a:effectLst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42878" y="6150114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 smtClean="0">
                <a:solidFill>
                  <a:srgbClr val="00206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PONER NOMBRE Y GRUPO A TODO!!</a:t>
            </a:r>
            <a:endParaRPr lang="es-ES" sz="4000" dirty="0"/>
          </a:p>
        </p:txBody>
      </p:sp>
    </p:spTree>
    <p:extLst>
      <p:ext uri="{BB962C8B-B14F-4D97-AF65-F5344CB8AC3E}">
        <p14:creationId xmlns="" xmlns:p14="http://schemas.microsoft.com/office/powerpoint/2010/main" val="3691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1302</Words>
  <Application>Microsoft Office PowerPoint</Application>
  <PresentationFormat>Presentación en pantalla (4:3)</PresentationFormat>
  <Paragraphs>349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Diapositiva 1</vt:lpstr>
      <vt:lpstr>ORDEN DEL DÍA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Javi</dc:creator>
  <cp:lastModifiedBy>Javi</cp:lastModifiedBy>
  <cp:revision>21</cp:revision>
  <dcterms:created xsi:type="dcterms:W3CDTF">2015-10-03T11:21:55Z</dcterms:created>
  <dcterms:modified xsi:type="dcterms:W3CDTF">2016-02-21T22:15:27Z</dcterms:modified>
</cp:coreProperties>
</file>